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9" r:id="rId6"/>
    <p:sldId id="259" r:id="rId7"/>
    <p:sldId id="288" r:id="rId8"/>
    <p:sldId id="280" r:id="rId9"/>
    <p:sldId id="282" r:id="rId10"/>
    <p:sldId id="284" r:id="rId11"/>
    <p:sldId id="285" r:id="rId12"/>
    <p:sldId id="287" r:id="rId13"/>
    <p:sldId id="260" r:id="rId14"/>
    <p:sldId id="281" r:id="rId15"/>
    <p:sldId id="257" r:id="rId16"/>
    <p:sldId id="265" r:id="rId17"/>
    <p:sldId id="277" r:id="rId18"/>
    <p:sldId id="278" r:id="rId19"/>
    <p:sldId id="279" r:id="rId20"/>
    <p:sldId id="276" r:id="rId21"/>
    <p:sldId id="258" r:id="rId22"/>
    <p:sldId id="262" r:id="rId23"/>
    <p:sldId id="263" r:id="rId24"/>
    <p:sldId id="261" r:id="rId25"/>
    <p:sldId id="264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C7552-C3BB-4E99-8606-98A4BC0D74EC}" v="3" dt="2020-12-02T15:03:36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149C7552-C3BB-4E99-8606-98A4BC0D74EC}"/>
    <pc:docChg chg="custSel addSld modSld">
      <pc:chgData name="John Julian" userId="29300715-b10e-48a2-887f-b7fa4e9e6130" providerId="ADAL" clId="{149C7552-C3BB-4E99-8606-98A4BC0D74EC}" dt="2020-12-02T15:30:14.632" v="359" actId="20577"/>
      <pc:docMkLst>
        <pc:docMk/>
      </pc:docMkLst>
      <pc:sldChg chg="modSp">
        <pc:chgData name="John Julian" userId="29300715-b10e-48a2-887f-b7fa4e9e6130" providerId="ADAL" clId="{149C7552-C3BB-4E99-8606-98A4BC0D74EC}" dt="2020-12-02T15:30:14.632" v="359" actId="20577"/>
        <pc:sldMkLst>
          <pc:docMk/>
          <pc:sldMk cId="3860169897" sldId="256"/>
        </pc:sldMkLst>
        <pc:spChg chg="mod">
          <ac:chgData name="John Julian" userId="29300715-b10e-48a2-887f-b7fa4e9e6130" providerId="ADAL" clId="{149C7552-C3BB-4E99-8606-98A4BC0D74EC}" dt="2020-12-02T15:30:14.632" v="359" actId="20577"/>
          <ac:spMkLst>
            <pc:docMk/>
            <pc:sldMk cId="3860169897" sldId="256"/>
            <ac:spMk id="3" creationId="{D63DB47B-1C47-4D14-88E6-CDB1E27E9784}"/>
          </ac:spMkLst>
        </pc:spChg>
      </pc:sldChg>
      <pc:sldChg chg="modSp modAnim">
        <pc:chgData name="John Julian" userId="29300715-b10e-48a2-887f-b7fa4e9e6130" providerId="ADAL" clId="{149C7552-C3BB-4E99-8606-98A4BC0D74EC}" dt="2020-12-02T14:58:17.626" v="1"/>
        <pc:sldMkLst>
          <pc:docMk/>
          <pc:sldMk cId="561824012" sldId="274"/>
        </pc:sldMkLst>
        <pc:spChg chg="mod">
          <ac:chgData name="John Julian" userId="29300715-b10e-48a2-887f-b7fa4e9e6130" providerId="ADAL" clId="{149C7552-C3BB-4E99-8606-98A4BC0D74EC}" dt="2020-12-02T14:58:11.140" v="0" actId="15"/>
          <ac:spMkLst>
            <pc:docMk/>
            <pc:sldMk cId="561824012" sldId="274"/>
            <ac:spMk id="3" creationId="{FF8D403B-7E85-4078-8166-03FF6E62BC10}"/>
          </ac:spMkLst>
        </pc:spChg>
      </pc:sldChg>
      <pc:sldChg chg="addSp delSp modSp">
        <pc:chgData name="John Julian" userId="29300715-b10e-48a2-887f-b7fa4e9e6130" providerId="ADAL" clId="{149C7552-C3BB-4E99-8606-98A4BC0D74EC}" dt="2020-12-02T15:00:01.081" v="5" actId="1076"/>
        <pc:sldMkLst>
          <pc:docMk/>
          <pc:sldMk cId="2599860089" sldId="279"/>
        </pc:sldMkLst>
        <pc:spChg chg="add del mod">
          <ac:chgData name="John Julian" userId="29300715-b10e-48a2-887f-b7fa4e9e6130" providerId="ADAL" clId="{149C7552-C3BB-4E99-8606-98A4BC0D74EC}" dt="2020-12-02T14:59:52.948" v="3"/>
          <ac:spMkLst>
            <pc:docMk/>
            <pc:sldMk cId="2599860089" sldId="279"/>
            <ac:spMk id="5" creationId="{62DDDA82-9CD0-49DA-B340-EA765D5A6ABB}"/>
          </ac:spMkLst>
        </pc:spChg>
        <pc:picChg chg="del">
          <ac:chgData name="John Julian" userId="29300715-b10e-48a2-887f-b7fa4e9e6130" providerId="ADAL" clId="{149C7552-C3BB-4E99-8606-98A4BC0D74EC}" dt="2020-12-02T14:59:50.902" v="2" actId="478"/>
          <ac:picMkLst>
            <pc:docMk/>
            <pc:sldMk cId="2599860089" sldId="279"/>
            <ac:picMk id="4" creationId="{6952F54C-7AC2-41BE-A822-45B6BD3BF575}"/>
          </ac:picMkLst>
        </pc:picChg>
        <pc:picChg chg="add mod">
          <ac:chgData name="John Julian" userId="29300715-b10e-48a2-887f-b7fa4e9e6130" providerId="ADAL" clId="{149C7552-C3BB-4E99-8606-98A4BC0D74EC}" dt="2020-12-02T15:00:01.081" v="5" actId="1076"/>
          <ac:picMkLst>
            <pc:docMk/>
            <pc:sldMk cId="2599860089" sldId="279"/>
            <ac:picMk id="6" creationId="{9764C43D-02BD-44A2-8084-17798E3C0DD6}"/>
          </ac:picMkLst>
        </pc:picChg>
      </pc:sldChg>
      <pc:sldChg chg="modSp">
        <pc:chgData name="John Julian" userId="29300715-b10e-48a2-887f-b7fa4e9e6130" providerId="ADAL" clId="{149C7552-C3BB-4E99-8606-98A4BC0D74EC}" dt="2020-12-02T15:01:05.309" v="18" actId="20577"/>
        <pc:sldMkLst>
          <pc:docMk/>
          <pc:sldMk cId="3433675281" sldId="288"/>
        </pc:sldMkLst>
        <pc:spChg chg="mod">
          <ac:chgData name="John Julian" userId="29300715-b10e-48a2-887f-b7fa4e9e6130" providerId="ADAL" clId="{149C7552-C3BB-4E99-8606-98A4BC0D74EC}" dt="2020-12-02T15:01:05.309" v="18" actId="20577"/>
          <ac:spMkLst>
            <pc:docMk/>
            <pc:sldMk cId="3433675281" sldId="288"/>
            <ac:spMk id="2" creationId="{621393EB-1E36-4980-9817-D678C8E61E12}"/>
          </ac:spMkLst>
        </pc:spChg>
      </pc:sldChg>
      <pc:sldChg chg="modSp add">
        <pc:chgData name="John Julian" userId="29300715-b10e-48a2-887f-b7fa4e9e6130" providerId="ADAL" clId="{149C7552-C3BB-4E99-8606-98A4BC0D74EC}" dt="2020-12-02T15:06:14.087" v="289" actId="20577"/>
        <pc:sldMkLst>
          <pc:docMk/>
          <pc:sldMk cId="3105590607" sldId="289"/>
        </pc:sldMkLst>
        <pc:spChg chg="mod">
          <ac:chgData name="John Julian" userId="29300715-b10e-48a2-887f-b7fa4e9e6130" providerId="ADAL" clId="{149C7552-C3BB-4E99-8606-98A4BC0D74EC}" dt="2020-12-02T15:03:45.755" v="62" actId="20577"/>
          <ac:spMkLst>
            <pc:docMk/>
            <pc:sldMk cId="3105590607" sldId="289"/>
            <ac:spMk id="2" creationId="{0672B58D-E8D8-4094-A7A7-9577076FEA76}"/>
          </ac:spMkLst>
        </pc:spChg>
        <pc:spChg chg="mod">
          <ac:chgData name="John Julian" userId="29300715-b10e-48a2-887f-b7fa4e9e6130" providerId="ADAL" clId="{149C7552-C3BB-4E99-8606-98A4BC0D74EC}" dt="2020-12-02T15:06:14.087" v="289" actId="20577"/>
          <ac:spMkLst>
            <pc:docMk/>
            <pc:sldMk cId="3105590607" sldId="289"/>
            <ac:spMk id="3" creationId="{78E48D7C-F35E-46A3-AD3A-84094E757DC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walterquattrociocchi/research?authuser=0" TargetMode="External"/><Relationship Id="rId2" Type="http://schemas.openxmlformats.org/officeDocument/2006/relationships/hyperlink" Target="https://www.scientificamerican.com/article/why-social-media-became-the-perfect-incubator-for-hoaxes-and-misinformation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UIUC ECON 490</a:t>
            </a:r>
            <a:r>
              <a:rPr lang="en-US" dirty="0"/>
              <a:t>: Applied Machine Learning </a:t>
            </a:r>
            <a:r>
              <a:rPr lang="en-US"/>
              <a:t>in Economics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DBDB-D374-4A01-B69D-17B71A7F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Shameless Econometrics Plug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93F3-132A-4863-B1E9-C3A5F7CE4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ECON474 – Econometrics of Policy Evaluation</a:t>
            </a:r>
          </a:p>
          <a:p>
            <a:pPr lvl="1"/>
            <a:r>
              <a:rPr lang="en-US" dirty="0"/>
              <a:t>Identify causal relationships</a:t>
            </a:r>
          </a:p>
          <a:p>
            <a:pPr lvl="1"/>
            <a:r>
              <a:rPr lang="en-US" dirty="0"/>
              <a:t>Randomized experiment</a:t>
            </a:r>
          </a:p>
          <a:p>
            <a:pPr lvl="2"/>
            <a:r>
              <a:rPr lang="en-US" dirty="0"/>
              <a:t>Ideal setting – clear treatment and control groups</a:t>
            </a:r>
          </a:p>
          <a:p>
            <a:pPr lvl="1"/>
            <a:r>
              <a:rPr lang="en-US" dirty="0"/>
              <a:t>Natural experiments</a:t>
            </a:r>
          </a:p>
          <a:p>
            <a:pPr lvl="2"/>
            <a:r>
              <a:rPr lang="en-US" dirty="0"/>
              <a:t>Dotcom Bubble</a:t>
            </a:r>
          </a:p>
          <a:p>
            <a:pPr lvl="1"/>
            <a:r>
              <a:rPr lang="en-US" dirty="0"/>
              <a:t>Matching </a:t>
            </a:r>
          </a:p>
          <a:p>
            <a:pPr lvl="2"/>
            <a:r>
              <a:rPr lang="en-US" dirty="0"/>
              <a:t>Constructing control groups from natural experiments</a:t>
            </a:r>
          </a:p>
          <a:p>
            <a:pPr lvl="1"/>
            <a:r>
              <a:rPr lang="en-US" dirty="0"/>
              <a:t>Differences-in-differences</a:t>
            </a:r>
          </a:p>
          <a:p>
            <a:pPr lvl="2"/>
            <a:r>
              <a:rPr lang="en-US" dirty="0"/>
              <a:t>Treatment variation by group</a:t>
            </a:r>
          </a:p>
          <a:p>
            <a:pPr lvl="1"/>
            <a:r>
              <a:rPr lang="en-US" dirty="0"/>
              <a:t>Instrumental variables</a:t>
            </a:r>
          </a:p>
          <a:p>
            <a:pPr lvl="2"/>
            <a:r>
              <a:rPr lang="en-US" dirty="0"/>
              <a:t>Treatment varies by “exogeneous” variable</a:t>
            </a:r>
          </a:p>
          <a:p>
            <a:pPr lvl="1"/>
            <a:r>
              <a:rPr lang="en-US" dirty="0"/>
              <a:t>Regression discontinuity</a:t>
            </a:r>
          </a:p>
          <a:p>
            <a:pPr lvl="2"/>
            <a:r>
              <a:rPr lang="en-US" dirty="0"/>
              <a:t>Treatment varies by variable threshold – admission test scores</a:t>
            </a:r>
          </a:p>
        </p:txBody>
      </p:sp>
    </p:spTree>
    <p:extLst>
      <p:ext uri="{BB962C8B-B14F-4D97-AF65-F5344CB8AC3E}">
        <p14:creationId xmlns:p14="http://schemas.microsoft.com/office/powerpoint/2010/main" val="346149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7858-981C-43FE-9CE0-554C578A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and Econometrics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7818-6241-4EAB-ABE4-E013549C6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substitutes</a:t>
            </a:r>
          </a:p>
          <a:p>
            <a:pPr lvl="1"/>
            <a:r>
              <a:rPr lang="en-US" dirty="0"/>
              <a:t>Complements</a:t>
            </a:r>
          </a:p>
          <a:p>
            <a:pPr lvl="1"/>
            <a:endParaRPr lang="en-US" dirty="0"/>
          </a:p>
          <a:p>
            <a:r>
              <a:rPr lang="en-US" dirty="0" err="1"/>
              <a:t>Suel</a:t>
            </a:r>
            <a:r>
              <a:rPr lang="en-US" dirty="0"/>
              <a:t> et al. (2019) Measuring social, environmental and health inequalities using deep learning and street imagery</a:t>
            </a:r>
          </a:p>
          <a:p>
            <a:pPr lvl="1"/>
            <a:r>
              <a:rPr lang="en-US" dirty="0"/>
              <a:t>Google street images to target economic “place-based” policy</a:t>
            </a:r>
          </a:p>
          <a:p>
            <a:r>
              <a:rPr lang="en-US" dirty="0"/>
              <a:t>Albert et al. (2017) Using convolution neural networks and satellite imagery to identify patters in urban environments at a large scale</a:t>
            </a:r>
          </a:p>
          <a:p>
            <a:pPr lvl="1"/>
            <a:r>
              <a:rPr lang="en-US" dirty="0"/>
              <a:t>Identify areas for economic development without costly labor</a:t>
            </a:r>
          </a:p>
          <a:p>
            <a:r>
              <a:rPr lang="en-US" dirty="0"/>
              <a:t>Calvano et al. (2020) Artificial intelligence, algorithmic pricing, and collusion</a:t>
            </a:r>
          </a:p>
          <a:p>
            <a:pPr lvl="1"/>
            <a:r>
              <a:rPr lang="en-US" dirty="0">
                <a:solidFill>
                  <a:srgbClr val="E84A27"/>
                </a:solidFill>
              </a:rPr>
              <a:t>IDENPENDENT</a:t>
            </a:r>
            <a:r>
              <a:rPr lang="en-US" dirty="0"/>
              <a:t> reinforcement learning (NN) in finance trading leads to collusion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9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A369-CE97-46C0-B589-30C74D20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46FE1-E1E7-4034-8927-6E2853171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82664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F846-ECDF-4717-989B-9E34DC30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in your Daily Life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1A01E8E6-530D-49F4-AE03-A77598643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8905"/>
            <a:ext cx="10515600" cy="4552889"/>
          </a:xfrm>
        </p:spPr>
      </p:pic>
    </p:spTree>
    <p:extLst>
      <p:ext uri="{BB962C8B-B14F-4D97-AF65-F5344CB8AC3E}">
        <p14:creationId xmlns:p14="http://schemas.microsoft.com/office/powerpoint/2010/main" val="29386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690F-70F2-4582-94E8-7166F073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in your Daily Life: Autofill – Neural Networks</a:t>
            </a:r>
          </a:p>
        </p:txBody>
      </p:sp>
      <p:pic>
        <p:nvPicPr>
          <p:cNvPr id="3074" name="Picture 2" descr="Google AI Blog: Smart Compose: Using Neural Networks to Help Write Emails">
            <a:extLst>
              <a:ext uri="{FF2B5EF4-FFF2-40B4-BE49-F238E27FC236}">
                <a16:creationId xmlns:a16="http://schemas.microsoft.com/office/drawing/2014/main" id="{24C8217D-8200-4709-8625-141A7D1C1D5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710" y="1143000"/>
            <a:ext cx="641858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91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7D9-3E4C-4DB4-9C39-7E9D3927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in your Daily Life: Voice Recognition – 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C72949-2C85-455C-A05A-5A658F622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650" y="1143000"/>
            <a:ext cx="45847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189B-1150-462C-88C6-61780C7B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in (hopefully not) your Daily Life: Medical – NN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64C43D-02BD-44A2-8084-17798E3C0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159" y="989556"/>
            <a:ext cx="4741682" cy="47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60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5DCE-B6F1-4A2F-9D0E-E3792124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in your Daily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65957-11EE-4FDF-8EA8-D0FBFB701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Recommender systems – Linear regression, Bayes classifier, etc.</a:t>
            </a:r>
          </a:p>
          <a:p>
            <a:pPr lvl="1"/>
            <a:r>
              <a:rPr lang="en-US" dirty="0"/>
              <a:t>Music – Spotify </a:t>
            </a:r>
          </a:p>
          <a:p>
            <a:pPr lvl="1"/>
            <a:r>
              <a:rPr lang="en-US" dirty="0"/>
              <a:t>Social media – Facebook, Twitter</a:t>
            </a:r>
          </a:p>
          <a:p>
            <a:pPr lvl="1"/>
            <a:r>
              <a:rPr lang="en-US" dirty="0"/>
              <a:t>Purchases – Amazon </a:t>
            </a:r>
          </a:p>
          <a:p>
            <a:r>
              <a:rPr lang="en-US" dirty="0"/>
              <a:t>Anomaly detection – SVM, unsupervised learning, NN</a:t>
            </a:r>
          </a:p>
          <a:p>
            <a:pPr lvl="1"/>
            <a:r>
              <a:rPr lang="en-US" dirty="0"/>
              <a:t>Credit card fraud</a:t>
            </a:r>
          </a:p>
          <a:p>
            <a:pPr lvl="1"/>
            <a:r>
              <a:rPr lang="en-US" dirty="0"/>
              <a:t>Spam emails</a:t>
            </a:r>
          </a:p>
          <a:p>
            <a:pPr lvl="1"/>
            <a:r>
              <a:rPr lang="en-US" i="1" dirty="0"/>
              <a:t>Spam calls?</a:t>
            </a:r>
          </a:p>
          <a:p>
            <a:pPr lvl="1"/>
            <a:endParaRPr lang="en-US" i="1" dirty="0"/>
          </a:p>
          <a:p>
            <a:r>
              <a:rPr lang="en-US" dirty="0"/>
              <a:t>All of these applications build off techniques we covered</a:t>
            </a:r>
          </a:p>
        </p:txBody>
      </p:sp>
    </p:spTree>
    <p:extLst>
      <p:ext uri="{BB962C8B-B14F-4D97-AF65-F5344CB8AC3E}">
        <p14:creationId xmlns:p14="http://schemas.microsoft.com/office/powerpoint/2010/main" val="2474780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201A-F82F-47EE-B602-A317401B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1ABC6-B562-4637-A8BB-651964728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520692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EC7E-8F4C-460F-96FF-FD5962BD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 of Two Tech Titans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137A-1D98-4EBF-879A-E846109A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Myspace – 2003 (eh?)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Facebook – 2004</a:t>
            </a:r>
          </a:p>
          <a:p>
            <a:pPr lvl="1"/>
            <a:r>
              <a:rPr lang="en-US" dirty="0"/>
              <a:t>Put your life online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Twitter – 2006</a:t>
            </a:r>
          </a:p>
          <a:p>
            <a:pPr lvl="1"/>
            <a:r>
              <a:rPr lang="en-US" dirty="0"/>
              <a:t>Put your thoughts online</a:t>
            </a:r>
          </a:p>
        </p:txBody>
      </p:sp>
    </p:spTree>
    <p:extLst>
      <p:ext uri="{BB962C8B-B14F-4D97-AF65-F5344CB8AC3E}">
        <p14:creationId xmlns:p14="http://schemas.microsoft.com/office/powerpoint/2010/main" val="242827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B58D-E8D8-4094-A7A7-9577076F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Machine Learning offers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8D7C-F35E-46A3-AD3A-84094E757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consumer preferences</a:t>
            </a:r>
          </a:p>
          <a:p>
            <a:r>
              <a:rPr lang="en-US" dirty="0"/>
              <a:t>Predict recession probability</a:t>
            </a:r>
          </a:p>
          <a:p>
            <a:r>
              <a:rPr lang="en-US" dirty="0"/>
              <a:t>Predict central bank interest rate changes</a:t>
            </a:r>
          </a:p>
          <a:p>
            <a:r>
              <a:rPr lang="en-US" dirty="0"/>
              <a:t>Predict fraud</a:t>
            </a:r>
          </a:p>
          <a:p>
            <a:r>
              <a:rPr lang="en-US" dirty="0"/>
              <a:t>Predict neighborhood economic disparity</a:t>
            </a:r>
          </a:p>
          <a:p>
            <a:r>
              <a:rPr lang="en-US" dirty="0"/>
              <a:t>Predict housing market</a:t>
            </a:r>
          </a:p>
          <a:p>
            <a:r>
              <a:rPr lang="en-US" dirty="0"/>
              <a:t>Guide econometric analysis with clustering</a:t>
            </a:r>
          </a:p>
        </p:txBody>
      </p:sp>
    </p:spTree>
    <p:extLst>
      <p:ext uri="{BB962C8B-B14F-4D97-AF65-F5344CB8AC3E}">
        <p14:creationId xmlns:p14="http://schemas.microsoft.com/office/powerpoint/2010/main" val="310559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D3B5-8E01-4C38-B0C1-CAB350FB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 of Two Tech Titans – Click Bait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1BE0A-15FE-48CB-A9A0-D1E4935F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they make money?</a:t>
            </a:r>
          </a:p>
          <a:p>
            <a:pPr lvl="1"/>
            <a:r>
              <a:rPr lang="en-US" dirty="0"/>
              <a:t>ADVERTISEMENTS</a:t>
            </a:r>
          </a:p>
          <a:p>
            <a:pPr lvl="1"/>
            <a:r>
              <a:rPr lang="en-US" dirty="0"/>
              <a:t>Clicks on advertisements</a:t>
            </a:r>
          </a:p>
          <a:p>
            <a:pPr lvl="1"/>
            <a:endParaRPr lang="en-US" dirty="0"/>
          </a:p>
          <a:p>
            <a:r>
              <a:rPr lang="en-US" dirty="0"/>
              <a:t>What you click on identifies what you like</a:t>
            </a:r>
          </a:p>
          <a:p>
            <a:pPr lvl="1"/>
            <a:r>
              <a:rPr lang="en-US" dirty="0"/>
              <a:t>Duration of what you view identifies what you like</a:t>
            </a:r>
          </a:p>
          <a:p>
            <a:pPr lvl="1"/>
            <a:r>
              <a:rPr lang="en-US" dirty="0"/>
              <a:t>Send you “test posts” to tune predictions</a:t>
            </a:r>
          </a:p>
          <a:p>
            <a:pPr lvl="2"/>
            <a:r>
              <a:rPr lang="en-US" dirty="0"/>
              <a:t>Gathering more data to improve “MSE”</a:t>
            </a:r>
          </a:p>
          <a:p>
            <a:pPr lvl="1"/>
            <a:r>
              <a:rPr lang="en-US" dirty="0"/>
              <a:t>Target advertisements to individuals – micromarketing</a:t>
            </a:r>
          </a:p>
          <a:p>
            <a:pPr lvl="1"/>
            <a:endParaRPr lang="en-US" dirty="0"/>
          </a:p>
          <a:p>
            <a:r>
              <a:rPr lang="en-US" dirty="0"/>
              <a:t>If you aren’t paying, you are the product.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9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CF39-38A3-4B83-A2BE-186250B5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Political Polarization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FAF53B-4144-46DE-874E-B98A7911D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86" y="1143000"/>
            <a:ext cx="9570628" cy="4584700"/>
          </a:xfrm>
        </p:spPr>
      </p:pic>
    </p:spTree>
    <p:extLst>
      <p:ext uri="{BB962C8B-B14F-4D97-AF65-F5344CB8AC3E}">
        <p14:creationId xmlns:p14="http://schemas.microsoft.com/office/powerpoint/2010/main" val="153398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85C7-D769-4B5A-987E-34925177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Political Polarization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3BAE1D20-4060-459D-9F35-2C70CCBF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0" y="1143000"/>
            <a:ext cx="9718608" cy="4584700"/>
          </a:xfrm>
        </p:spPr>
      </p:pic>
    </p:spTree>
    <p:extLst>
      <p:ext uri="{BB962C8B-B14F-4D97-AF65-F5344CB8AC3E}">
        <p14:creationId xmlns:p14="http://schemas.microsoft.com/office/powerpoint/2010/main" val="190455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1AEA-F85D-49C1-9F80-DC86B929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Social Dilemma – Netflix </a:t>
            </a:r>
          </a:p>
        </p:txBody>
      </p:sp>
      <p:pic>
        <p:nvPicPr>
          <p:cNvPr id="1026" name="Picture 2" descr="The Social Dilemma | Flixster">
            <a:extLst>
              <a:ext uri="{FF2B5EF4-FFF2-40B4-BE49-F238E27FC236}">
                <a16:creationId xmlns:a16="http://schemas.microsoft.com/office/drawing/2014/main" id="{F94648E8-AD33-4D48-B12E-39FEBD4426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711" y="1143000"/>
            <a:ext cx="8150577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86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3183-2943-43E0-AEA5-8E4400BA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Social Dilemma – Netflix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82AA-3FA8-440F-B38A-2376D5711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Social Media, self harm, and suicide</a:t>
            </a:r>
          </a:p>
          <a:p>
            <a:pPr lvl="1"/>
            <a:r>
              <a:rPr lang="en-US" dirty="0"/>
              <a:t>Past 10 years </a:t>
            </a:r>
          </a:p>
          <a:p>
            <a:pPr lvl="2"/>
            <a:r>
              <a:rPr lang="en-US" dirty="0"/>
              <a:t>Rise in self-harm rates of teenagers</a:t>
            </a:r>
          </a:p>
          <a:p>
            <a:pPr lvl="2"/>
            <a:r>
              <a:rPr lang="en-US" dirty="0"/>
              <a:t>Rise in suicide rates of teenagers</a:t>
            </a:r>
          </a:p>
          <a:p>
            <a:r>
              <a:rPr lang="en-US" dirty="0"/>
              <a:t>Cyberbullying</a:t>
            </a:r>
          </a:p>
          <a:p>
            <a:pPr lvl="1"/>
            <a:r>
              <a:rPr lang="en-US" dirty="0"/>
              <a:t>Hiding behind the keyboard</a:t>
            </a:r>
          </a:p>
          <a:p>
            <a:r>
              <a:rPr lang="en-US" dirty="0"/>
              <a:t>Unobtainable life standards</a:t>
            </a:r>
          </a:p>
          <a:p>
            <a:pPr lvl="1"/>
            <a:r>
              <a:rPr lang="en-US" dirty="0"/>
              <a:t>Only post positives of life</a:t>
            </a:r>
          </a:p>
          <a:p>
            <a:pPr lvl="1"/>
            <a:r>
              <a:rPr lang="en-US" dirty="0"/>
              <a:t>Rarely, if ever, post failures</a:t>
            </a:r>
          </a:p>
          <a:p>
            <a:r>
              <a:rPr lang="en-US" dirty="0"/>
              <a:t>Unobtainable beauty standards</a:t>
            </a:r>
          </a:p>
          <a:p>
            <a:pPr lvl="1"/>
            <a:r>
              <a:rPr lang="en-US" dirty="0"/>
              <a:t>Filters and photoshop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8C80-0175-412C-AED1-68994D5E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Xmas with the Fam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CC1376D-DCA5-4250-A234-061D91CA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53" y="1143000"/>
            <a:ext cx="2578893" cy="4584700"/>
          </a:xfrm>
        </p:spPr>
      </p:pic>
    </p:spTree>
    <p:extLst>
      <p:ext uri="{BB962C8B-B14F-4D97-AF65-F5344CB8AC3E}">
        <p14:creationId xmlns:p14="http://schemas.microsoft.com/office/powerpoint/2010/main" val="2935954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8C80-0175-412C-AED1-68994D5E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Xmas with the Fam – Filter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4B68A6E-E1CA-4DDD-BF46-E4541FE5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53" y="1143000"/>
            <a:ext cx="2578893" cy="4584700"/>
          </a:xfrm>
        </p:spPr>
      </p:pic>
    </p:spTree>
    <p:extLst>
      <p:ext uri="{BB962C8B-B14F-4D97-AF65-F5344CB8AC3E}">
        <p14:creationId xmlns:p14="http://schemas.microsoft.com/office/powerpoint/2010/main" val="1442495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8C80-0175-412C-AED1-68994D5E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Xmas with the Fam – Redeye</a:t>
            </a:r>
          </a:p>
        </p:txBody>
      </p:sp>
      <p:pic>
        <p:nvPicPr>
          <p:cNvPr id="5" name="Content Placeholder 4" descr="A picture containing looking, person, sitting, table&#10;&#10;Description automatically generated">
            <a:extLst>
              <a:ext uri="{FF2B5EF4-FFF2-40B4-BE49-F238E27FC236}">
                <a16:creationId xmlns:a16="http://schemas.microsoft.com/office/drawing/2014/main" id="{D23DB515-1B63-4C5D-BBC3-6C2DE4FB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53" y="1143000"/>
            <a:ext cx="2578893" cy="4584700"/>
          </a:xfrm>
        </p:spPr>
      </p:pic>
    </p:spTree>
    <p:extLst>
      <p:ext uri="{BB962C8B-B14F-4D97-AF65-F5344CB8AC3E}">
        <p14:creationId xmlns:p14="http://schemas.microsoft.com/office/powerpoint/2010/main" val="7168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8C80-0175-412C-AED1-68994D5E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Xmas with the Fam</a:t>
            </a:r>
          </a:p>
        </p:txBody>
      </p:sp>
      <p:pic>
        <p:nvPicPr>
          <p:cNvPr id="2050" name="Picture 2" descr="Image result for bald bodybuilders | Muscle men, Bald men, Muscle hunks">
            <a:extLst>
              <a:ext uri="{FF2B5EF4-FFF2-40B4-BE49-F238E27FC236}">
                <a16:creationId xmlns:a16="http://schemas.microsoft.com/office/drawing/2014/main" id="{3EEF28E5-88FD-45FA-989A-BD92E6362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984" y="1143000"/>
            <a:ext cx="3554031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CA52-B173-4408-A210-B8848034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Spread of False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B950F-F476-4DC9-AB6B-647B55DA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Vosoughi</a:t>
            </a:r>
            <a:r>
              <a:rPr lang="en-US" dirty="0"/>
              <a:t> et al. (2018) “The spread of true and false news online”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False news spreads 6 times faster than true news</a:t>
            </a:r>
          </a:p>
          <a:p>
            <a:r>
              <a:rPr lang="en-US" dirty="0"/>
              <a:t>Using ML techniques…</a:t>
            </a:r>
          </a:p>
          <a:p>
            <a:pPr lvl="1"/>
            <a:r>
              <a:rPr lang="en-US" dirty="0"/>
              <a:t>126,000 tweets from 2006-2017</a:t>
            </a:r>
          </a:p>
          <a:p>
            <a:pPr lvl="1"/>
            <a:r>
              <a:rPr lang="en-US" dirty="0"/>
              <a:t>Veracity evaluated by six independent fact checking organizations</a:t>
            </a:r>
          </a:p>
          <a:p>
            <a:r>
              <a:rPr lang="en-US" dirty="0"/>
              <a:t>Findings</a:t>
            </a:r>
          </a:p>
          <a:p>
            <a:pPr lvl="1"/>
            <a:r>
              <a:rPr lang="en-US" dirty="0"/>
              <a:t>False information spread by “small” users, not celebrities or robots</a:t>
            </a:r>
          </a:p>
          <a:p>
            <a:pPr lvl="1"/>
            <a:r>
              <a:rPr lang="en-US" dirty="0"/>
              <a:t>False information has “novel” factor</a:t>
            </a:r>
          </a:p>
          <a:p>
            <a:pPr lvl="2"/>
            <a:r>
              <a:rPr lang="en-US" dirty="0"/>
              <a:t>Fear, disgust, surprise</a:t>
            </a:r>
          </a:p>
          <a:p>
            <a:pPr lvl="1"/>
            <a:r>
              <a:rPr lang="en-US" dirty="0"/>
              <a:t>True information</a:t>
            </a:r>
          </a:p>
          <a:p>
            <a:pPr lvl="2"/>
            <a:r>
              <a:rPr lang="en-US" dirty="0"/>
              <a:t>Sadness, joy, trust, anticipation</a:t>
            </a:r>
          </a:p>
        </p:txBody>
      </p:sp>
    </p:spTree>
    <p:extLst>
      <p:ext uri="{BB962C8B-B14F-4D97-AF65-F5344CB8AC3E}">
        <p14:creationId xmlns:p14="http://schemas.microsoft.com/office/powerpoint/2010/main" val="35004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3FC5-32A0-4637-97CB-B2FAC544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E215C-8300-4109-B498-B82485F66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Econometrics and causal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227293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868A-7534-41AF-98F1-0A9792D3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Echo Chambers and Debunking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28F5F2-217C-4E2C-B779-5FBF945F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Walter </a:t>
            </a:r>
            <a:r>
              <a:rPr lang="en-US" dirty="0" err="1">
                <a:hlinkClick r:id="rId2"/>
              </a:rPr>
              <a:t>Quattrociocchi</a:t>
            </a:r>
            <a:r>
              <a:rPr lang="en-US" dirty="0">
                <a:hlinkClick r:id="rId2"/>
              </a:rPr>
              <a:t> and friends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academic papers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Echo chambers – Similar people, recommend similar posts</a:t>
            </a:r>
          </a:p>
          <a:p>
            <a:pPr lvl="1"/>
            <a:r>
              <a:rPr lang="en-US" dirty="0"/>
              <a:t>Maximize clicks: different people do not see same posts</a:t>
            </a:r>
          </a:p>
          <a:p>
            <a:pPr lvl="1"/>
            <a:r>
              <a:rPr lang="en-US" dirty="0"/>
              <a:t>Even if it is false</a:t>
            </a:r>
          </a:p>
          <a:p>
            <a:pPr lvl="1"/>
            <a:r>
              <a:rPr lang="en-US" dirty="0"/>
              <a:t>“Misinformation thrives”</a:t>
            </a:r>
          </a:p>
          <a:p>
            <a:r>
              <a:rPr lang="en-US" dirty="0"/>
              <a:t>Debunking</a:t>
            </a:r>
          </a:p>
          <a:p>
            <a:pPr lvl="1"/>
            <a:r>
              <a:rPr lang="en-US" dirty="0"/>
              <a:t>Providing true evidence reinforces prior beliefs – confirmation bias</a:t>
            </a:r>
          </a:p>
          <a:p>
            <a:pPr lvl="1"/>
            <a:r>
              <a:rPr lang="en-US" dirty="0"/>
              <a:t>Ex) Autism and vaccine conspiracy theory</a:t>
            </a:r>
          </a:p>
          <a:p>
            <a:pPr lvl="2"/>
            <a:r>
              <a:rPr lang="en-US" dirty="0"/>
              <a:t>Exposure to debunking made people 30% more likely to continue reading conspiracy theories</a:t>
            </a:r>
          </a:p>
        </p:txBody>
      </p:sp>
    </p:spTree>
    <p:extLst>
      <p:ext uri="{BB962C8B-B14F-4D97-AF65-F5344CB8AC3E}">
        <p14:creationId xmlns:p14="http://schemas.microsoft.com/office/powerpoint/2010/main" val="383357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B845-EF82-4DEE-9FDE-C7E29D0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403B-7E85-4078-8166-03FF6E62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554" y="1143000"/>
            <a:ext cx="7844246" cy="4585447"/>
          </a:xfrm>
        </p:spPr>
        <p:txBody>
          <a:bodyPr/>
          <a:lstStyle/>
          <a:p>
            <a:r>
              <a:rPr lang="en-US" dirty="0"/>
              <a:t>Realign incentives </a:t>
            </a:r>
          </a:p>
          <a:p>
            <a:pPr lvl="1"/>
            <a:r>
              <a:rPr lang="en-US" dirty="0"/>
              <a:t>Requires economic thinking</a:t>
            </a:r>
          </a:p>
          <a:p>
            <a:endParaRPr lang="en-US" dirty="0"/>
          </a:p>
          <a:p>
            <a:r>
              <a:rPr lang="en-US" dirty="0"/>
              <a:t>It is up to you</a:t>
            </a:r>
          </a:p>
        </p:txBody>
      </p:sp>
    </p:spTree>
    <p:extLst>
      <p:ext uri="{BB962C8B-B14F-4D97-AF65-F5344CB8AC3E}">
        <p14:creationId xmlns:p14="http://schemas.microsoft.com/office/powerpoint/2010/main" val="56182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4B6B-193F-4EB8-B6F3-CF1DC4F0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1D72B-961E-453F-9330-1BD3A0414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a phenomenal tool</a:t>
            </a:r>
          </a:p>
          <a:p>
            <a:pPr lvl="1"/>
            <a:r>
              <a:rPr lang="en-US" dirty="0"/>
              <a:t>Advanced models predict very accurately</a:t>
            </a:r>
          </a:p>
          <a:p>
            <a:pPr lvl="1"/>
            <a:r>
              <a:rPr lang="en-US" dirty="0"/>
              <a:t>You now know the building blocks to these models</a:t>
            </a:r>
          </a:p>
          <a:p>
            <a:r>
              <a:rPr lang="en-US" dirty="0"/>
              <a:t>How you use the tools is what matters</a:t>
            </a:r>
          </a:p>
          <a:p>
            <a:endParaRPr lang="en-US" dirty="0"/>
          </a:p>
          <a:p>
            <a:r>
              <a:rPr lang="en-US" dirty="0"/>
              <a:t>Thank you!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3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93EB-1E36-4980-9817-D678C8E6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Omitted Variable Bias: Log (income) – NLSY79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AF4CB-203B-4B1D-AAAC-E546D3CBE7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62" y="1239691"/>
            <a:ext cx="9765075" cy="43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7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E167-1B50-4453-8F66-F51A66B48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ML Cannot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40EC-5027-46CF-B53E-733FD781E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Most</a:t>
            </a:r>
            <a:r>
              <a:rPr lang="en-US" dirty="0"/>
              <a:t> economic (causal) questions</a:t>
            </a:r>
          </a:p>
          <a:p>
            <a:pPr lvl="1"/>
            <a:r>
              <a:rPr lang="en-US" dirty="0"/>
              <a:t>Does increasing the minimum wage reduce employment?</a:t>
            </a:r>
          </a:p>
          <a:p>
            <a:pPr lvl="1"/>
            <a:r>
              <a:rPr lang="en-US" dirty="0"/>
              <a:t>Does a college degree increase your income?</a:t>
            </a:r>
          </a:p>
          <a:p>
            <a:pPr lvl="1"/>
            <a:r>
              <a:rPr lang="en-US" dirty="0"/>
              <a:t>Were stay-at-home orders effective?</a:t>
            </a:r>
          </a:p>
          <a:p>
            <a:pPr lvl="1"/>
            <a:r>
              <a:rPr lang="en-US" dirty="0"/>
              <a:t>Will a merger increase monopoly power?</a:t>
            </a:r>
          </a:p>
          <a:p>
            <a:pPr lvl="1"/>
            <a:r>
              <a:rPr lang="en-US" dirty="0"/>
              <a:t>How much will consumption change given a tax increase?</a:t>
            </a:r>
          </a:p>
          <a:p>
            <a:pPr lvl="1"/>
            <a:endParaRPr lang="en-US" dirty="0"/>
          </a:p>
          <a:p>
            <a:r>
              <a:rPr lang="en-US" dirty="0"/>
              <a:t>Require econometrics</a:t>
            </a:r>
          </a:p>
          <a:p>
            <a:pPr marL="457200" lvl="1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035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FF63-BE0B-4B23-85C7-FD677C79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Causal Question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7251E-B3E7-48B1-B5E5-C8E2C4F69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Randomized control trial</a:t>
            </a:r>
          </a:p>
          <a:p>
            <a:pPr lvl="1"/>
            <a:r>
              <a:rPr lang="en-US" dirty="0"/>
              <a:t>You determine treatment and control groups</a:t>
            </a:r>
          </a:p>
          <a:p>
            <a:pPr lvl="1"/>
            <a:r>
              <a:rPr lang="en-US" dirty="0"/>
              <a:t>You determine treatment dosage</a:t>
            </a:r>
          </a:p>
          <a:p>
            <a:pPr lvl="1"/>
            <a:r>
              <a:rPr lang="en-US" dirty="0"/>
              <a:t>Ex) AB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Natural experiment</a:t>
            </a:r>
          </a:p>
          <a:p>
            <a:pPr lvl="1"/>
            <a:r>
              <a:rPr lang="en-US" dirty="0"/>
              <a:t>Look for natural experiments</a:t>
            </a:r>
          </a:p>
          <a:p>
            <a:pPr lvl="1"/>
            <a:r>
              <a:rPr lang="en-US" dirty="0"/>
              <a:t>Ex) Dotcom bubble, Moving to Opportunity, admission to ivy league</a:t>
            </a:r>
          </a:p>
          <a:p>
            <a:pPr lvl="1"/>
            <a:r>
              <a:rPr lang="en-US" i="1" dirty="0"/>
              <a:t>MANY OBSTACLES (i.e. OVB) – requires assumptions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modelling</a:t>
            </a:r>
          </a:p>
          <a:p>
            <a:pPr lvl="1"/>
            <a:r>
              <a:rPr lang="en-US" dirty="0"/>
              <a:t>Mathematical models – shifts in housing demand</a:t>
            </a:r>
          </a:p>
          <a:p>
            <a:pPr lvl="1"/>
            <a:r>
              <a:rPr lang="en-US" dirty="0"/>
              <a:t>Calibrated to real data</a:t>
            </a:r>
          </a:p>
          <a:p>
            <a:pPr lvl="1"/>
            <a:r>
              <a:rPr lang="en-US" i="1" dirty="0"/>
              <a:t>Requires more assumptions</a:t>
            </a:r>
          </a:p>
        </p:txBody>
      </p:sp>
    </p:spTree>
    <p:extLst>
      <p:ext uri="{BB962C8B-B14F-4D97-AF65-F5344CB8AC3E}">
        <p14:creationId xmlns:p14="http://schemas.microsoft.com/office/powerpoint/2010/main" val="15966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6CA-FBDE-4F1B-A91A-AA1C72E4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Causal Techniques – Differences-in-Differences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732D6-A2B5-4E76-B746-F64D100999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Differences 1 – Control vs treatment</a:t>
            </a:r>
          </a:p>
          <a:p>
            <a:pPr lvl="1"/>
            <a:r>
              <a:rPr lang="en-US" dirty="0"/>
              <a:t>Pre-treatment: 1</a:t>
            </a:r>
          </a:p>
          <a:p>
            <a:pPr lvl="1"/>
            <a:r>
              <a:rPr lang="en-US" dirty="0"/>
              <a:t>Post-treatment: 1.5</a:t>
            </a:r>
          </a:p>
          <a:p>
            <a:r>
              <a:rPr lang="en-US" dirty="0"/>
              <a:t>Difference 2 – Pre vs post</a:t>
            </a:r>
          </a:p>
          <a:p>
            <a:pPr lvl="1"/>
            <a:r>
              <a:rPr lang="en-US" dirty="0"/>
              <a:t>1.5 – 1 = 0.5</a:t>
            </a:r>
          </a:p>
          <a:p>
            <a:pPr lvl="1"/>
            <a:endParaRPr lang="en-US" dirty="0"/>
          </a:p>
          <a:p>
            <a:r>
              <a:rPr lang="en-US" dirty="0"/>
              <a:t>Performed in a regression</a:t>
            </a:r>
          </a:p>
          <a:p>
            <a:pPr lvl="1"/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0026187-C2B0-45F1-8CF6-4C30475B21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1343"/>
            <a:ext cx="5181600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054E-7F80-4374-9A7D-1F6FA32F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Causal Technique – Instrumental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EE71E-F78E-4804-9DF1-D63379C25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of treatment depends on some random force</a:t>
            </a:r>
          </a:p>
          <a:p>
            <a:pPr lvl="1"/>
            <a:r>
              <a:rPr lang="en-US" i="1" dirty="0">
                <a:solidFill>
                  <a:srgbClr val="E84A27"/>
                </a:solidFill>
              </a:rPr>
              <a:t>Which has no effect on the outcome other than through treatment</a:t>
            </a:r>
          </a:p>
          <a:p>
            <a:endParaRPr lang="en-US" i="1" dirty="0">
              <a:solidFill>
                <a:srgbClr val="E84A27"/>
              </a:solidFill>
            </a:endParaRPr>
          </a:p>
          <a:p>
            <a:r>
              <a:rPr lang="en-US" dirty="0"/>
              <a:t>Random force: instrumental variable</a:t>
            </a:r>
          </a:p>
          <a:p>
            <a:r>
              <a:rPr lang="en-US" dirty="0"/>
              <a:t>Effectively, a reweighting scheme</a:t>
            </a:r>
          </a:p>
          <a:p>
            <a:pPr lvl="1"/>
            <a:r>
              <a:rPr lang="en-US" dirty="0"/>
              <a:t>Not the same as weighted least squares</a:t>
            </a:r>
          </a:p>
          <a:p>
            <a:pPr lvl="1"/>
            <a:r>
              <a:rPr lang="en-US" dirty="0"/>
              <a:t>Two stage least squares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3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49DC-92A2-4188-9FA3-54F5BCCB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Causal Technique – Regression Discontinuity</a:t>
            </a:r>
          </a:p>
        </p:txBody>
      </p:sp>
      <p:pic>
        <p:nvPicPr>
          <p:cNvPr id="6" name="Content Placeholder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06611A-C24F-40EE-812F-F7FA0FBE46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8489"/>
            <a:ext cx="5181600" cy="376843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F0AE8-A107-4CE8-9A2C-0E15266C21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Incumbent advantage</a:t>
            </a:r>
          </a:p>
          <a:p>
            <a:endParaRPr lang="en-US" dirty="0"/>
          </a:p>
          <a:p>
            <a:r>
              <a:rPr lang="en-US" dirty="0"/>
              <a:t>Treatment is discontinuously likely around some threshold in a variable</a:t>
            </a:r>
          </a:p>
          <a:p>
            <a:pPr lvl="1"/>
            <a:r>
              <a:rPr lang="en-US" i="1" dirty="0">
                <a:solidFill>
                  <a:srgbClr val="E84A27"/>
                </a:solidFill>
              </a:rPr>
              <a:t>Which does not itself discontinuously affect the outcome</a:t>
            </a:r>
          </a:p>
          <a:p>
            <a:pPr lvl="1"/>
            <a:endParaRPr lang="en-US" i="1" dirty="0">
              <a:solidFill>
                <a:srgbClr val="E84A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27.484"/>
  <p:tag name="ORIGINALWIDTH" val="4744.657"/>
  <p:tag name="LATEXADDIN" val="\documentclass{article}&#10;\usepackage{amsmath}&#10;\pagestyle{empty}&#10;\begin{document}&#10;&#10;\begin{tabular}{lccccc}&#10;\hline \hline          &#10; &amp; (1) &amp; (2) &amp; (3) &amp; (4) &amp; (5) \\&#10;\hline           &#10;Years of Schooling &amp; $\underset{(0.0067)}{0.151^{***}}$ &amp; $\underset{(0.0067)}{0.150^{***}}$ &amp; $\underset{(0.0076)}{0.134^{***}}$ &amp; $\underset{(0.0088)}{0.100^{***}}$ &amp; $\underset{(0.01)}{0.098^{***}}$ \\&#10;&#10;Mother Highest Grade &amp;  &amp;  &amp; $\underset{(0.008)}{0.01}$ &amp; $\underset{(0.0079)}{0}$ &amp; $\underset{(0.0078)}{0}$ \\&#10;Father Highest Grade &amp;  &amp;  &amp; $\underset{(0.0058)}{0.01^{+}}$ &amp; $\underset{(0.0058)}{0}$ &amp; $\underset{(0.0057)}{0}$ \\&#10;AFQT &amp;  &amp;  &amp;  &amp; $\underset{(0.00085)}{0.01^{***}}$ &amp; $\underset{(0.00085)}{0.01^{***}}$ \\&#10;Age Dummies &amp;  &amp; Yes &amp; Yes &amp; Yes&amp; Yes\\&#10;Race Dummies &amp;  &amp;  &amp; Yes&amp; Yes&amp; Yes\\&#10;Census Region Dummies 2 &amp;  &amp;  &amp; Yes&amp; Yes&amp; Yes\\&#10;&#10;Occupation Dummies &amp;  &amp;  &amp;  &amp;  &amp; Yes\\&#10;\hline           &#10;R$^2$ &amp; 0.16 &amp; 0.16 &amp; 0.19 &amp; 0.2 &amp; 0.23 \\&#10;N &amp; 2486 &amp; 2486 &amp; 2486 &amp; 2486 &amp; 2486 \\&#10;\hline    &#10;\end{tabular}       &#10;Significance: $^{+} p &lt; 0.1$, $^{*} p &lt; 0.05$, $^{**} p &lt; 0.01$, $^{***} p &lt; 0.001$\\          &#10;&#10;&#10;\end{document}"/>
  <p:tag name="IGUANATEXSIZE" val="40"/>
  <p:tag name="IGUANATEXCURSOR" val="622"/>
  <p:tag name="TRANSPARENCY" val="True"/>
  <p:tag name="FILENAME" val=""/>
  <p:tag name="LATEXENGINEID" val="0"/>
  <p:tag name="TEMPFOLDER" val="c:\temp\"/>
  <p:tag name="LATEXFORMHEIGHT" val="427.5"/>
  <p:tag name="LATEXFORMWIDTH" val="787.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958F240675F449A1D3691307A02719" ma:contentTypeVersion="13" ma:contentTypeDescription="Create a new document." ma:contentTypeScope="" ma:versionID="7d7f09f0fcb7a58cc167713b9aca4a24">
  <xsd:schema xmlns:xsd="http://www.w3.org/2001/XMLSchema" xmlns:xs="http://www.w3.org/2001/XMLSchema" xmlns:p="http://schemas.microsoft.com/office/2006/metadata/properties" xmlns:ns3="4e78c694-ac62-4c92-86c5-4ccb1e6a9cff" xmlns:ns4="805a22d7-7bc8-43e0-8c5d-99ce65c20ce1" targetNamespace="http://schemas.microsoft.com/office/2006/metadata/properties" ma:root="true" ma:fieldsID="b1f8bbc9248b6a5d1f82eae92a2d7484" ns3:_="" ns4:_="">
    <xsd:import namespace="4e78c694-ac62-4c92-86c5-4ccb1e6a9cff"/>
    <xsd:import namespace="805a22d7-7bc8-43e0-8c5d-99ce65c20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8c694-ac62-4c92-86c5-4ccb1e6a9c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a22d7-7bc8-43e0-8c5d-99ce65c20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405D9A-4BBD-46FA-9AB7-38052A81EB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F935A0-8A0F-4584-A54B-89183EC2C2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8c694-ac62-4c92-86c5-4ccb1e6a9cff"/>
    <ds:schemaRef ds:uri="805a22d7-7bc8-43e0-8c5d-99ce65c20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96EA51-1F4A-4A9F-9078-38B55B5C6CD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495</TotalTime>
  <Words>912</Words>
  <Application>Microsoft Office PowerPoint</Application>
  <PresentationFormat>Widescreen</PresentationFormat>
  <Paragraphs>174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Machine Learning Limitations</vt:lpstr>
      <vt:lpstr>What Machine Learning offers Economics</vt:lpstr>
      <vt:lpstr>Limitations of Machine Learning</vt:lpstr>
      <vt:lpstr>Omitted Variable Bias: Log (income) – NLSY79</vt:lpstr>
      <vt:lpstr>What ML Cannot Do</vt:lpstr>
      <vt:lpstr>Causal Question Settings</vt:lpstr>
      <vt:lpstr>Causal Techniques – Differences-in-Differences</vt:lpstr>
      <vt:lpstr>Causal Technique – Instrumental Variables </vt:lpstr>
      <vt:lpstr>Causal Technique – Regression Discontinuity</vt:lpstr>
      <vt:lpstr>Shameless Econometrics Plug</vt:lpstr>
      <vt:lpstr>Machine Learning and Econometrics</vt:lpstr>
      <vt:lpstr>Benefits of Machine Learning</vt:lpstr>
      <vt:lpstr>Machine Learning in your Daily Life</vt:lpstr>
      <vt:lpstr>ML in your Daily Life: Autofill – Neural Networks</vt:lpstr>
      <vt:lpstr>ML in your Daily Life: Voice Recognition – NN</vt:lpstr>
      <vt:lpstr>ML in (hopefully not) your Daily Life: Medical – NN </vt:lpstr>
      <vt:lpstr>ML in your Daily Life</vt:lpstr>
      <vt:lpstr>Costs of Machine Learning</vt:lpstr>
      <vt:lpstr>Tail of Two Tech Titans</vt:lpstr>
      <vt:lpstr>Tail of Two Tech Titans – Click Bait</vt:lpstr>
      <vt:lpstr>Political Polarization</vt:lpstr>
      <vt:lpstr>Political Polarization</vt:lpstr>
      <vt:lpstr>The Social Dilemma – Netflix </vt:lpstr>
      <vt:lpstr>The Social Dilemma – Netflix </vt:lpstr>
      <vt:lpstr>Xmas with the Fam</vt:lpstr>
      <vt:lpstr>Xmas with the Fam – Filter</vt:lpstr>
      <vt:lpstr>Xmas with the Fam – Redeye</vt:lpstr>
      <vt:lpstr>Xmas with the Fam</vt:lpstr>
      <vt:lpstr>Spread of False Information</vt:lpstr>
      <vt:lpstr>Echo Chambers and Debunking</vt:lpstr>
      <vt:lpstr>What now?</vt:lpstr>
      <vt:lpstr>Concluding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Limitations</dc:title>
  <dc:creator>Julian Wade</dc:creator>
  <cp:lastModifiedBy>Julian Wade</cp:lastModifiedBy>
  <cp:revision>20</cp:revision>
  <dcterms:created xsi:type="dcterms:W3CDTF">2020-11-25T19:44:43Z</dcterms:created>
  <dcterms:modified xsi:type="dcterms:W3CDTF">2020-12-02T15:30:20Z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0x010100DE958F240675F449A1D3691307A02719</vt:lpwstr>
  </property>
</Properties>
</file>